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2AD76E-40A3-4316-99B3-5170AA53120C}">
  <a:tblStyle styleId="{9C2AD76E-40A3-4316-99B3-5170AA5312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138" d="100"/>
          <a:sy n="138" d="100"/>
        </p:scale>
        <p:origin x="784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2bfad547d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42bfad547d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42bfad547d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42bfad547d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42c23ec495_0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42c23ec495_0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42c23ec495_0_3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42c23ec495_0_3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42c23ec495_0_3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42c23ec495_0_3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42c23ec49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42c23ec49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42c23ec495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42c23ec495_0_3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42c23ec495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42c23ec495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42c23ec495_0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42c23ec495_0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42c23ec495_0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42c23ec495_0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42c23ec495_0_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42c23ec495_0_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2bfad547d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2bfad547d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42c23ec495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42c23ec495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42c23ec495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42c23ec495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42c23ec495_0_3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42c23ec495_0_3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42c23ec495_0_3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42c23ec495_0_3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42c23ec495_0_4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42c23ec495_0_4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42c23ec495_0_3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42c23ec495_0_3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42c23ec495_0_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42c23ec495_0_4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42c23ec495_0_4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42c23ec495_0_4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42c23ec495_0_4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42c23ec495_0_4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42c23ec495_0_4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42c23ec495_0_4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2c23ec495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2c23ec495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42c23ec495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42c23ec495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42c23ec495_0_4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42c23ec495_0_4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42c23ec495_0_4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" name="Google Shape;331;g42c23ec495_0_4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42c23ec495_0_4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42c23ec495_0_4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2c23ec495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2c23ec495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42bfad547d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42bfad547d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42c23ec495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42c23ec495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2c23ec495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2c23ec495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42c23ec495_0_2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42c23ec495_0_2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42c23ec495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42c23ec495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rthwestern" type="title">
  <p:cSld name="TITLE"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311700" y="488700"/>
            <a:ext cx="8520600" cy="13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</a:rPr>
              <a:t>Title of Presentation</a:t>
            </a:r>
            <a:endParaRPr sz="2400">
              <a:solidFill>
                <a:srgbClr val="FFFFFF"/>
              </a:solidFill>
            </a:endParaRPr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62975" y="3700125"/>
            <a:ext cx="1218051" cy="122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>
            <a:off x="809250" y="2273275"/>
            <a:ext cx="7550700" cy="12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Names</a:t>
            </a:r>
            <a:endParaRPr sz="3600">
              <a:solidFill>
                <a:schemeClr val="lt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lt1"/>
                </a:solidFill>
              </a:rPr>
              <a:t>Venue/Conference &amp; Date</a:t>
            </a:r>
            <a:endParaRPr sz="2400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rgbClr val="FFFFFF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FFFFFF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rthwestern Theme" type="tx">
  <p:cSld name="TITLE_AND_BODY">
    <p:bg>
      <p:bgPr>
        <a:solidFill>
          <a:srgbClr val="FFFFFF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Char char="●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■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■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●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Char char="○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Times New Roman"/>
              <a:buChar char="■"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>
              <a:buNone/>
              <a:defRPr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" name="Google Shape;24;p5"/>
          <p:cNvSpPr txBox="1"/>
          <p:nvPr/>
        </p:nvSpPr>
        <p:spPr>
          <a:xfrm>
            <a:off x="205275" y="242600"/>
            <a:ext cx="1362300" cy="4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FFFFFF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98575" y="445025"/>
            <a:ext cx="8533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1"/>
          </p:nvPr>
        </p:nvSpPr>
        <p:spPr>
          <a:xfrm>
            <a:off x="298575" y="1152475"/>
            <a:ext cx="4013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2"/>
          </p:nvPr>
        </p:nvSpPr>
        <p:spPr>
          <a:xfrm>
            <a:off x="5150500" y="1152475"/>
            <a:ext cx="3681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FFFFFF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298575" y="445025"/>
            <a:ext cx="8533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rgbClr val="FFFFFF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326100" y="379050"/>
            <a:ext cx="40494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326100" y="1134750"/>
            <a:ext cx="52908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FFFFFF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rgbClr val="FFFFFF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rgbClr val="FFFFFF"/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FEFE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0" y="6625"/>
            <a:ext cx="9169200" cy="5143500"/>
          </a:xfrm>
          <a:prstGeom prst="rect">
            <a:avLst/>
          </a:prstGeom>
          <a:solidFill>
            <a:srgbClr val="72197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ctrTitle" idx="4294967295"/>
          </p:nvPr>
        </p:nvSpPr>
        <p:spPr>
          <a:xfrm>
            <a:off x="311700" y="744575"/>
            <a:ext cx="8520600" cy="145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can if-stripping tell us about ellipsis?</a:t>
            </a:r>
            <a:endParaRPr sz="24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2975" y="3700125"/>
            <a:ext cx="1218051" cy="12279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809250" y="2273275"/>
            <a:ext cx="7550700" cy="12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Ethan Myers		Masaya Yoshida</a:t>
            </a:r>
            <a:endParaRPr sz="36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(adapted from) NELS 2018</a:t>
            </a:r>
            <a:endParaRPr sz="24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as a Complementizer</a:t>
            </a:r>
            <a:endParaRPr/>
          </a:p>
        </p:txBody>
      </p:sp>
      <p:sp>
        <p:nvSpPr>
          <p:cNvPr id="170" name="Google Shape;170;p23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Prefer-verbs do not allow null arguments: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i="1"/>
              <a:t>(10) John preferred *(scotch/if Mary goes/that Mary goes).</a:t>
            </a:r>
            <a:endParaRPr i="1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Verbs select for complements particular categories or semantic properties: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i="1"/>
              <a:t>(11) John prefers if/that/*whether/*why Mary goes.</a:t>
            </a:r>
            <a:endParaRPr i="1"/>
          </a:p>
          <a:p>
            <a:pPr marL="0" lvl="0" indent="5588000" algn="l" rtl="0">
              <a:spcBef>
                <a:spcPts val="1600"/>
              </a:spcBef>
              <a:spcAft>
                <a:spcPts val="0"/>
              </a:spcAft>
              <a:buNone/>
            </a:pPr>
            <a:endParaRPr i="1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i="1"/>
          </a:p>
        </p:txBody>
      </p:sp>
      <p:sp>
        <p:nvSpPr>
          <p:cNvPr id="171" name="Google Shape;171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as a Complementizer</a:t>
            </a:r>
            <a:endParaRPr/>
          </a:p>
        </p:txBody>
      </p:sp>
      <p:sp>
        <p:nvSpPr>
          <p:cNvPr id="177" name="Google Shape;177;p24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Do-so replacement suggests that the subordinate clause is a complement to V: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/>
              <a:t>(12)  John prefers [</a:t>
            </a:r>
            <a:r>
              <a:rPr lang="en" i="1" baseline="-25000"/>
              <a:t>DP</a:t>
            </a:r>
            <a:r>
              <a:rPr lang="en" i="1"/>
              <a:t>scotch]/[ </a:t>
            </a:r>
            <a:r>
              <a:rPr lang="en" i="1" baseline="-25000"/>
              <a:t>CP</a:t>
            </a:r>
            <a:r>
              <a:rPr lang="en" i="1"/>
              <a:t>if/that Mary goes and Susan </a:t>
            </a:r>
            <a:r>
              <a:rPr lang="en"/>
              <a:t>does so</a:t>
            </a:r>
            <a:r>
              <a:rPr lang="en" i="1"/>
              <a:t>] (*scotch/*if Jack goes).</a:t>
            </a:r>
            <a:endParaRPr i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i="1"/>
              <a:t> </a:t>
            </a:r>
            <a:r>
              <a:rPr lang="en"/>
              <a:t>Modifiers may not intervene between a head and its complement: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(13)  John prefers (*seriously) [</a:t>
            </a:r>
            <a:r>
              <a:rPr lang="en" baseline="-25000">
                <a:solidFill>
                  <a:schemeClr val="dk1"/>
                </a:solidFill>
              </a:rPr>
              <a:t>DP </a:t>
            </a:r>
            <a:r>
              <a:rPr lang="en">
                <a:solidFill>
                  <a:schemeClr val="dk1"/>
                </a:solidFill>
              </a:rPr>
              <a:t>the first option] / [</a:t>
            </a:r>
            <a:r>
              <a:rPr lang="en" baseline="-25000">
                <a:solidFill>
                  <a:schemeClr val="dk1"/>
                </a:solidFill>
              </a:rPr>
              <a:t> CP</a:t>
            </a:r>
            <a:r>
              <a:rPr lang="en">
                <a:solidFill>
                  <a:schemeClr val="dk1"/>
                </a:solidFill>
              </a:rPr>
              <a:t>if/that Mary goes] (seriously).</a:t>
            </a:r>
            <a:endParaRPr i="1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78" name="Google Shape;178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5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as a Complementizer</a:t>
            </a:r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doesn’t trigger doesn’t trigger Subj-Aux inversion (14)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i="1"/>
              <a:t>(14) 	a. If Mary had left, John would be happy. </a:t>
            </a:r>
            <a:endParaRPr i="1"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/>
              <a:t>b. (*If) Had Mary left, John would be happy.</a:t>
            </a:r>
            <a:endParaRPr i="1"/>
          </a:p>
          <a:p>
            <a:pPr marL="0" lvl="0" indent="5588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85" name="Google Shape;185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Interim Summary</a:t>
            </a:r>
            <a:endParaRPr/>
          </a:p>
        </p:txBody>
      </p:sp>
      <p:sp>
        <p:nvSpPr>
          <p:cNvPr id="191" name="Google Shape;191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aphicFrame>
        <p:nvGraphicFramePr>
          <p:cNvPr id="192" name="Google Shape;192;p26"/>
          <p:cNvGraphicFramePr/>
          <p:nvPr/>
        </p:nvGraphicFramePr>
        <p:xfrm>
          <a:off x="357175" y="1778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{9C2AD76E-40A3-4316-99B3-5170AA53120C}</a:tableStyleId>
              </a:tblPr>
              <a:tblGrid>
                <a:gridCol w="241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7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Properties of Comp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if</a:t>
                      </a: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-clause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that</a:t>
                      </a: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-clause</a:t>
                      </a:r>
                      <a:endParaRPr sz="1800" b="1" i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Categorial selection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Adjacency of complement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Do-so constituency test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Subj-Aux Inverstion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✓</a:t>
                      </a:r>
                      <a:endParaRPr sz="1800"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7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 as genuine ellipsis</a:t>
            </a:r>
            <a:endParaRPr/>
          </a:p>
        </p:txBody>
      </p:sp>
      <p:sp>
        <p:nvSpPr>
          <p:cNvPr id="198" name="Google Shape;198;p27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Goal: to show that if-stripping is genuine ellipsis (i.e. not a cleft, and that there is silent structure)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there is silent structure we’d expect contents of the silent structure to have consequences for the remnant, e.g.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i. evidence of movement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ii. c-command relations to bear consequences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iii. preservation of idiomatic meaning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iv. ‘Sprouting’ effects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99" name="Google Shape;199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8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 as genuine ellipsis</a:t>
            </a:r>
            <a:endParaRPr/>
          </a:p>
        </p:txBody>
      </p:sp>
      <p:sp>
        <p:nvSpPr>
          <p:cNvPr id="205" name="Google Shape;205;p28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Stripping with implicit correlate (Merchant 2001:120-121):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(15) 	A: They will serve dinner. </a:t>
            </a:r>
            <a:endParaRPr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B: If (*it is) to John, his mother will be upset.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06" name="Google Shape;206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 as genuine ellipsis</a:t>
            </a:r>
            <a:endParaRPr/>
          </a:p>
        </p:txBody>
      </p:sp>
      <p:sp>
        <p:nvSpPr>
          <p:cNvPr id="212" name="Google Shape;212;p29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Idiomatic meanings are preserved (Rottman &amp; Yoshida 2013):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(16) A: John made headway in his project.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      B: If (*it is) a lot of headway, we should congratulate him.</a:t>
            </a:r>
            <a:endParaRPr b="1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13" name="Google Shape;213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0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 as genuine ellipsis</a:t>
            </a:r>
            <a:endParaRPr/>
          </a:p>
        </p:txBody>
      </p:sp>
      <p:sp>
        <p:nvSpPr>
          <p:cNvPr id="219" name="Google Shape;219;p30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Reduced if-conditionals show binding connectivity effects (Chomsky 1981, Iatridou 1991, Merchant 2001):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(17) a. A: John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is criticizing someone. B: If himself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, it is unfair.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  b. A: John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's friends are criticizing someone. B: *If himself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, it is unfair.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(18) a. A: *He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was selling some pictures. B: If of John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, his mother will be upset.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  b. A: His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sister was selling some pictures. B: If of John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, his mother will be upset.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i="1"/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20" name="Google Shape;220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 as genuine ellipsis</a:t>
            </a:r>
            <a:endParaRPr/>
          </a:p>
        </p:txBody>
      </p:sp>
      <p:sp>
        <p:nvSpPr>
          <p:cNvPr id="226" name="Google Shape;226;p31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Fronted CPs require an overt complementizer (Bošković &amp; Lasnik 2003, Merchant 2005:690):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(19) a.*John is ashamed of that he drank too much.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       b. *(That) he drank too much, John is ashamed of.</a:t>
            </a:r>
            <a:endParaRPr b="1" i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(20) 	A: John is ashamed of something. </a:t>
            </a:r>
            <a:endParaRPr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B: If *(that) he drank too much, then he shouldn't be.</a:t>
            </a:r>
            <a:endParaRPr/>
          </a:p>
        </p:txBody>
      </p:sp>
      <p:sp>
        <p:nvSpPr>
          <p:cNvPr id="227" name="Google Shape;227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2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Interim Summary</a:t>
            </a:r>
            <a:endParaRPr/>
          </a:p>
        </p:txBody>
      </p:sp>
      <p:sp>
        <p:nvSpPr>
          <p:cNvPr id="233" name="Google Shape;233;p32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behaves like a Complementizer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If-stripping seems to be genuine (clausal) ellipsis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Therefore the ESG is too broadly defined,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‘Dynamic Phase’ approaches may not be right for this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BUT...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distinguishes </a:t>
            </a:r>
            <a:r>
              <a:rPr lang="en" i="1"/>
              <a:t>if</a:t>
            </a:r>
            <a:r>
              <a:rPr lang="en"/>
              <a:t> from </a:t>
            </a:r>
            <a:r>
              <a:rPr lang="en" i="1"/>
              <a:t>that</a:t>
            </a:r>
            <a:r>
              <a:rPr lang="en"/>
              <a:t> in the presence of Stripping?</a:t>
            </a:r>
            <a:endParaRPr/>
          </a:p>
        </p:txBody>
      </p:sp>
      <p:sp>
        <p:nvSpPr>
          <p:cNvPr id="234" name="Google Shape;234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What is Stripping?</a:t>
            </a:r>
            <a:endParaRPr sz="1800"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191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Stripping (aka Bare Argument Ellipsis; Depiante 2000) is a construction in which </a:t>
            </a:r>
            <a:r>
              <a:rPr lang="en" b="1">
                <a:solidFill>
                  <a:schemeClr val="dk1"/>
                </a:solidFill>
              </a:rPr>
              <a:t>one sub-sentential constituent seems to have a ‘clausal’ interpretation</a:t>
            </a:r>
            <a:endParaRPr b="1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Can occur alongside a coordinating connective, negation, a modal, or a focus particle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(1) Alan likes to drink whiskey, not </a:t>
            </a:r>
            <a:r>
              <a:rPr lang="en" i="1">
                <a:solidFill>
                  <a:schemeClr val="dk1"/>
                </a:solidFill>
              </a:rPr>
              <a:t>Sally/wine 	</a:t>
            </a:r>
            <a:r>
              <a:rPr lang="en">
                <a:solidFill>
                  <a:schemeClr val="dk1"/>
                </a:solidFill>
              </a:rPr>
              <a:t>(Hankamer and Sag 1976:409).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(2) Alan eats a lot of food. Sally, too/but only sushi/maybe Italian.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800"/>
              <a:t>2</a:t>
            </a:fld>
            <a:endParaRPr sz="1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3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new analysis of if-stripping</a:t>
            </a:r>
            <a:endParaRPr/>
          </a:p>
        </p:txBody>
      </p:sp>
      <p:sp>
        <p:nvSpPr>
          <p:cNvPr id="240" name="Google Shape;240;p33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Our proposal relies some key assumptions: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Split-CP model of the left periphery (LP) (Rizzi 1997)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Full clausal syntax in conditional clauses (Haegeman 2003)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Focus fronting involves movement to a dedicated projection in the LP, FocusP (Merchant 2004, Nakao 2009, Yoshida, Nakao, &amp; Ortega-Santos 2015, Wurmbrand 2017, Potter 20017)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i="1">
                <a:solidFill>
                  <a:schemeClr val="dk1"/>
                </a:solidFill>
              </a:rPr>
              <a:t>If</a:t>
            </a:r>
            <a:r>
              <a:rPr lang="en">
                <a:solidFill>
                  <a:schemeClr val="dk1"/>
                </a:solidFill>
              </a:rPr>
              <a:t> generates in a higher CP than the remnant (Bhatt &amp; Pancheva 2002)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i="1">
                <a:solidFill>
                  <a:schemeClr val="dk1"/>
                </a:solidFill>
              </a:rPr>
              <a:t>That</a:t>
            </a:r>
            <a:r>
              <a:rPr lang="en">
                <a:solidFill>
                  <a:schemeClr val="dk1"/>
                </a:solidFill>
              </a:rPr>
              <a:t> generates in a lower CP and raises to a higher position (Hagstrom 2001)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Stripping targets a lower CP projection rather than TP (Baltin 2010, Van Craenenbroeck 2010)</a:t>
            </a:r>
            <a:endParaRPr/>
          </a:p>
        </p:txBody>
      </p:sp>
      <p:sp>
        <p:nvSpPr>
          <p:cNvPr id="241" name="Google Shape;241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4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Deriving if-stripping</a:t>
            </a:r>
            <a:endParaRPr/>
          </a:p>
        </p:txBody>
      </p:sp>
      <p:sp>
        <p:nvSpPr>
          <p:cNvPr id="247" name="Google Shape;247;p34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1909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(21)</a:t>
            </a:r>
            <a:endParaRPr/>
          </a:p>
        </p:txBody>
      </p:sp>
      <p:sp>
        <p:nvSpPr>
          <p:cNvPr id="248" name="Google Shape;248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pic>
        <p:nvPicPr>
          <p:cNvPr id="249" name="Google Shape;249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9654" y="1152475"/>
            <a:ext cx="3176450" cy="3114675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34"/>
          <p:cNvSpPr/>
          <p:nvPr/>
        </p:nvSpPr>
        <p:spPr>
          <a:xfrm rot="-5400000">
            <a:off x="1926450" y="2374200"/>
            <a:ext cx="1123800" cy="2586000"/>
          </a:xfrm>
          <a:prstGeom prst="bentArrow">
            <a:avLst>
              <a:gd name="adj1" fmla="val 3305"/>
              <a:gd name="adj2" fmla="val 5690"/>
              <a:gd name="adj3" fmla="val 10686"/>
              <a:gd name="adj4" fmla="val 43750"/>
            </a:avLst>
          </a:prstGeom>
          <a:solidFill>
            <a:srgbClr val="43434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34"/>
          <p:cNvSpPr txBox="1"/>
          <p:nvPr/>
        </p:nvSpPr>
        <p:spPr>
          <a:xfrm>
            <a:off x="3772050" y="3873550"/>
            <a:ext cx="7335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...</a:t>
            </a:r>
            <a:endParaRPr sz="1800"/>
          </a:p>
        </p:txBody>
      </p:sp>
      <p:sp>
        <p:nvSpPr>
          <p:cNvPr id="252" name="Google Shape;252;p34"/>
          <p:cNvSpPr txBox="1"/>
          <p:nvPr/>
        </p:nvSpPr>
        <p:spPr>
          <a:xfrm>
            <a:off x="4552950" y="1076325"/>
            <a:ext cx="39909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The analysis involves 3 components: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lphaU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Fronting of Remnant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lphaU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Variable positions of C-heads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AutoNum type="alphaUcPeriod"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Deletion of FinP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34"/>
          <p:cNvSpPr txBox="1"/>
          <p:nvPr/>
        </p:nvSpPr>
        <p:spPr>
          <a:xfrm>
            <a:off x="2355975" y="3324225"/>
            <a:ext cx="6858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(*that)</a:t>
            </a:r>
            <a:endParaRPr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4" name="Google Shape;254;p34"/>
          <p:cNvSpPr/>
          <p:nvPr/>
        </p:nvSpPr>
        <p:spPr>
          <a:xfrm>
            <a:off x="1457325" y="3781425"/>
            <a:ext cx="273300" cy="276300"/>
          </a:xfrm>
          <a:prstGeom prst="ellipse">
            <a:avLst/>
          </a:prstGeom>
          <a:noFill/>
          <a:ln w="19050" cap="flat" cmpd="sng">
            <a:solidFill>
              <a:srgbClr val="721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5" name="Google Shape;255;p34"/>
          <p:cNvSpPr txBox="1"/>
          <p:nvPr/>
        </p:nvSpPr>
        <p:spPr>
          <a:xfrm>
            <a:off x="1457325" y="3805275"/>
            <a:ext cx="2733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2562225" y="2967000"/>
            <a:ext cx="273300" cy="276300"/>
          </a:xfrm>
          <a:prstGeom prst="ellipse">
            <a:avLst/>
          </a:prstGeom>
          <a:noFill/>
          <a:ln w="19050" cap="flat" cmpd="sng">
            <a:solidFill>
              <a:srgbClr val="721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7" name="Google Shape;257;p34"/>
          <p:cNvSpPr txBox="1"/>
          <p:nvPr/>
        </p:nvSpPr>
        <p:spPr>
          <a:xfrm>
            <a:off x="2562225" y="2990850"/>
            <a:ext cx="2733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8" name="Google Shape;258;p34"/>
          <p:cNvSpPr/>
          <p:nvPr/>
        </p:nvSpPr>
        <p:spPr>
          <a:xfrm>
            <a:off x="3772050" y="2571663"/>
            <a:ext cx="273300" cy="276300"/>
          </a:xfrm>
          <a:prstGeom prst="ellipse">
            <a:avLst/>
          </a:prstGeom>
          <a:noFill/>
          <a:ln w="19050" cap="flat" cmpd="sng">
            <a:solidFill>
              <a:srgbClr val="72197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9" name="Google Shape;259;p34"/>
          <p:cNvSpPr txBox="1"/>
          <p:nvPr/>
        </p:nvSpPr>
        <p:spPr>
          <a:xfrm>
            <a:off x="3772050" y="2595513"/>
            <a:ext cx="2733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5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Focus Fronting</a:t>
            </a:r>
            <a:endParaRPr/>
          </a:p>
        </p:txBody>
      </p:sp>
      <p:sp>
        <p:nvSpPr>
          <p:cNvPr id="265" name="Google Shape;265;p35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Fronting of arguments in conditionals is normally degraded (Haegeman 2003)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remnant is focus associated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(22) If </a:t>
            </a:r>
            <a:r>
              <a:rPr lang="en" i="1">
                <a:solidFill>
                  <a:schemeClr val="dk1"/>
                </a:solidFill>
              </a:rPr>
              <a:t>whiskey</a:t>
            </a:r>
            <a:r>
              <a:rPr lang="en">
                <a:solidFill>
                  <a:schemeClr val="dk1"/>
                </a:solidFill>
              </a:rPr>
              <a:t> *(John is going to bring), I’ll have a nice scotch.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(23) If </a:t>
            </a:r>
            <a:r>
              <a:rPr lang="en" i="1">
                <a:solidFill>
                  <a:schemeClr val="dk1"/>
                </a:solidFill>
              </a:rPr>
              <a:t>scotch/Sally/by car</a:t>
            </a:r>
            <a:r>
              <a:rPr lang="en">
                <a:solidFill>
                  <a:schemeClr val="dk1"/>
                </a:solidFill>
              </a:rPr>
              <a:t>… (not wine/John/by boat?)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(24) </a:t>
            </a:r>
            <a:r>
              <a:rPr lang="en" i="1">
                <a:solidFill>
                  <a:schemeClr val="dk1"/>
                </a:solidFill>
              </a:rPr>
              <a:t>Recoverability </a:t>
            </a:r>
            <a:r>
              <a:rPr lang="en">
                <a:solidFill>
                  <a:schemeClr val="dk1"/>
                </a:solidFill>
              </a:rPr>
              <a:t>(Pesetsky 1997: 342)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A syntactic unit with semantic content must be pronounced unless it has a sufficiently local   antecedent.</a:t>
            </a:r>
            <a:endParaRPr/>
          </a:p>
        </p:txBody>
      </p:sp>
      <p:sp>
        <p:nvSpPr>
          <p:cNvPr id="266" name="Google Shape;266;p3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6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Deletion of FinP</a:t>
            </a:r>
            <a:endParaRPr/>
          </a:p>
        </p:txBody>
      </p:sp>
      <p:sp>
        <p:nvSpPr>
          <p:cNvPr id="272" name="Google Shape;272;p36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Aux does not occur in matrix sluicing (Baltin 2010:331)</a:t>
            </a:r>
            <a:endParaRPr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(25) 	A: He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visited somebody</a:t>
            </a:r>
            <a:r>
              <a:rPr lang="en" baseline="-25000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. </a:t>
            </a:r>
            <a:endParaRPr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B: *[</a:t>
            </a:r>
            <a:r>
              <a:rPr lang="en" baseline="-25000">
                <a:solidFill>
                  <a:schemeClr val="dk1"/>
                </a:solidFill>
              </a:rPr>
              <a:t>FocP</a:t>
            </a:r>
            <a:r>
              <a:rPr lang="en">
                <a:solidFill>
                  <a:schemeClr val="dk1"/>
                </a:solidFill>
              </a:rPr>
              <a:t> Who</a:t>
            </a:r>
            <a:r>
              <a:rPr lang="en" baseline="-25000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 [</a:t>
            </a:r>
            <a:r>
              <a:rPr lang="en" baseline="-25000">
                <a:solidFill>
                  <a:schemeClr val="dk1"/>
                </a:solidFill>
              </a:rPr>
              <a:t>FinP</a:t>
            </a:r>
            <a:r>
              <a:rPr lang="en">
                <a:solidFill>
                  <a:schemeClr val="dk1"/>
                </a:solidFill>
              </a:rPr>
              <a:t> did [</a:t>
            </a:r>
            <a:r>
              <a:rPr lang="en" baseline="-25000">
                <a:solidFill>
                  <a:schemeClr val="dk1"/>
                </a:solidFill>
              </a:rPr>
              <a:t>TP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he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 strike="sngStrike">
                <a:solidFill>
                  <a:schemeClr val="dk1"/>
                </a:solidFill>
              </a:rPr>
              <a:t> visit</a:t>
            </a:r>
            <a:r>
              <a:rPr lang="en">
                <a:solidFill>
                  <a:schemeClr val="dk1"/>
                </a:solidFill>
              </a:rPr>
              <a:t> t]]]?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(26)	Shouldn’t John go to the market, not (*should) the bar?</a:t>
            </a:r>
            <a:endParaRPr/>
          </a:p>
        </p:txBody>
      </p:sp>
      <p:sp>
        <p:nvSpPr>
          <p:cNvPr id="273" name="Google Shape;273;p3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7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French shows an overt finite complementizer  cannot occur with Stripping.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(27)     	</a:t>
            </a:r>
            <a:r>
              <a:rPr lang="en">
                <a:solidFill>
                  <a:srgbClr val="00000A"/>
                </a:solidFill>
              </a:rPr>
              <a:t>A:  Theresa 	apportera 	un vin ou du whisky.</a:t>
            </a:r>
            <a:endParaRPr>
              <a:solidFill>
                <a:srgbClr val="00000A"/>
              </a:solidFill>
            </a:endParaRPr>
          </a:p>
          <a:p>
            <a:pPr marL="45720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 Theresa 	will-be-bringing a wine or a whisky.</a:t>
            </a:r>
            <a:endParaRPr>
              <a:solidFill>
                <a:srgbClr val="00000A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‘Theresa will be bringing wine or whiskey.’     	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(28) 	B:  Si (qu') elle 		apportera 	un vin,	 je voudrais 	un vin rouge. 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	      If (that)  she 	will-be-bringing a wine, I want		 a wine red.</a:t>
            </a:r>
            <a:endParaRPr>
              <a:solidFill>
                <a:srgbClr val="00000A"/>
              </a:solidFill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 ‘If she brings wine, I want red wine.’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(29)	B: If wine,  		je voudrais 	un vin rouge.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	     Si (*que) vin, …	I want 		a wine red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	    ‘ If wine, I want red.’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279" name="Google Shape;279;p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  <p:sp>
        <p:nvSpPr>
          <p:cNvPr id="280" name="Google Shape;280;p37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Deletion of FinP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8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Deletion of FinP</a:t>
            </a:r>
            <a:endParaRPr/>
          </a:p>
        </p:txBody>
      </p:sp>
      <p:sp>
        <p:nvSpPr>
          <p:cNvPr id="286" name="Google Shape;286;p38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English and French finite verbs may not be Stripping remnants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(30) John wanted to rent a boat not </a:t>
            </a:r>
            <a:r>
              <a:rPr lang="en" i="1">
                <a:solidFill>
                  <a:srgbClr val="00000A"/>
                </a:solidFill>
              </a:rPr>
              <a:t>buy</a:t>
            </a:r>
            <a:r>
              <a:rPr lang="en">
                <a:solidFill>
                  <a:srgbClr val="00000A"/>
                </a:solidFill>
              </a:rPr>
              <a:t>.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(31) ??John rented a boat, not </a:t>
            </a:r>
            <a:r>
              <a:rPr lang="en" i="1">
                <a:solidFill>
                  <a:srgbClr val="00000A"/>
                </a:solidFill>
              </a:rPr>
              <a:t>bought</a:t>
            </a:r>
            <a:r>
              <a:rPr lang="en">
                <a:solidFill>
                  <a:srgbClr val="00000A"/>
                </a:solidFill>
              </a:rPr>
              <a:t>.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(32)   Jean veut visiter 	la Suisse, 	mais pas 	passer 	une semaine en Italie.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 Jean want visit-inf	Swizerland 	but NEG	spend-inf one week in Italy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“Jean wants to visit Switzerland, but he doesn’t want to spend a week in Italy.”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(33)  *Jean visite la Suisse 	mais pas 	passe une semaine en Italie.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Jean visits	Swizerland 	but NEG	spends one week in Italy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 “Jean is visiting Switzerland, but he isn’t spending a week in Italy.” (Morris 2008)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87" name="Google Shape;287;p3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9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Low origin of </a:t>
            </a:r>
            <a:r>
              <a:rPr lang="en" i="1">
                <a:solidFill>
                  <a:schemeClr val="dk1"/>
                </a:solidFill>
              </a:rPr>
              <a:t>that</a:t>
            </a:r>
            <a:r>
              <a:rPr lang="en">
                <a:solidFill>
                  <a:schemeClr val="dk1"/>
                </a:solidFill>
              </a:rPr>
              <a:t> explains anti-adjacency effects on subject extraction (Hagstrom 2001:15)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(34) 	 a. This is an amendment which they say that, next year, </a:t>
            </a:r>
            <a:r>
              <a:rPr lang="en" i="1">
                <a:solidFill>
                  <a:schemeClr val="dk1"/>
                </a:solidFill>
              </a:rPr>
              <a:t>t</a:t>
            </a:r>
            <a:r>
              <a:rPr lang="en">
                <a:solidFill>
                  <a:schemeClr val="dk1"/>
                </a:solidFill>
              </a:rPr>
              <a:t> will be law.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 b. This is an amendment which they say that </a:t>
            </a:r>
            <a:r>
              <a:rPr lang="en" i="1">
                <a:solidFill>
                  <a:schemeClr val="dk1"/>
                </a:solidFill>
              </a:rPr>
              <a:t>t</a:t>
            </a:r>
            <a:r>
              <a:rPr lang="en">
                <a:solidFill>
                  <a:schemeClr val="dk1"/>
                </a:solidFill>
              </a:rPr>
              <a:t> will be law.          (Hagstrom 2001:15)</a:t>
            </a:r>
            <a:endParaRPr>
              <a:solidFill>
                <a:schemeClr val="dk1"/>
              </a:solidFill>
            </a:endParaRPr>
          </a:p>
          <a:p>
            <a:pPr marL="59436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Recall (30); the co-occurence of the two French complementizers.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(35) 	B:  Si (qu') elle 		apportera 	un vin,	 je voudrais 	un vin rouge. </a:t>
            </a:r>
            <a:endParaRPr>
              <a:solidFill>
                <a:srgbClr val="00000A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	      If (that)  she 	will-be-bringing a wine, I want		 a wine red.</a:t>
            </a:r>
            <a:endParaRPr>
              <a:solidFill>
                <a:srgbClr val="00000A"/>
              </a:solidFill>
            </a:endParaRPr>
          </a:p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A"/>
                </a:solidFill>
              </a:rPr>
              <a:t>      ‘If she brings wine, I want red wine.’</a:t>
            </a:r>
            <a:endParaRPr>
              <a:solidFill>
                <a:srgbClr val="00000A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93" name="Google Shape;293;p3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  <p:sp>
        <p:nvSpPr>
          <p:cNvPr id="294" name="Google Shape;294;p39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Variable C-head Positions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0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Embedded Focalization</a:t>
            </a:r>
            <a:endParaRPr/>
          </a:p>
        </p:txBody>
      </p:sp>
      <p:sp>
        <p:nvSpPr>
          <p:cNvPr id="300" name="Google Shape;300;p40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It’s been argued that embedded topicalization poses issues for a FinP deletion account</a:t>
            </a:r>
            <a:endParaRPr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(35) John thinks that geography, Jane loves to study. ((Hankamer and Sag 1976: 353) Wurmbrand 2017)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However, again, the low origin of </a:t>
            </a:r>
            <a:r>
              <a:rPr lang="en" i="1">
                <a:solidFill>
                  <a:schemeClr val="dk1"/>
                </a:solidFill>
              </a:rPr>
              <a:t>that</a:t>
            </a:r>
            <a:r>
              <a:rPr lang="en">
                <a:solidFill>
                  <a:schemeClr val="dk1"/>
                </a:solidFill>
              </a:rPr>
              <a:t> in FinP and subsequent raising may account for this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301" name="Google Shape;301;p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1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307" name="Google Shape;307;p41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We’ve seen that if-stripping presents a counterexample to generalizations about embedded stripping (The ESG)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We’ve seen evidence that suggests Stripping targets a lower C-head rather than TP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We’ve seen evidence that suggests ‘dynamic phases’ may not be the best equipped to explain clausal ellipsis, as currently proposed</a:t>
            </a:r>
            <a:endParaRPr/>
          </a:p>
        </p:txBody>
      </p:sp>
      <p:sp>
        <p:nvSpPr>
          <p:cNvPr id="308" name="Google Shape;308;p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21971"/>
        </a:solidFill>
        <a:effectLst/>
      </p:bgPr>
    </p:bg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  <p:sp>
        <p:nvSpPr>
          <p:cNvPr id="314" name="Google Shape;314;p42"/>
          <p:cNvSpPr txBox="1"/>
          <p:nvPr/>
        </p:nvSpPr>
        <p:spPr>
          <a:xfrm>
            <a:off x="2047950" y="1733550"/>
            <a:ext cx="504810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Questions</a:t>
            </a:r>
            <a:endParaRPr sz="36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Terms of Stripping</a:t>
            </a:r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26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b="1">
                <a:solidFill>
                  <a:schemeClr val="dk1"/>
                </a:solidFill>
              </a:rPr>
              <a:t>Terms</a:t>
            </a:r>
            <a:r>
              <a:rPr lang="en">
                <a:solidFill>
                  <a:schemeClr val="dk1"/>
                </a:solidFill>
              </a:rPr>
              <a:t> (See also Hankamer &amp; Sag 1976, Reinhart 1991, Merchant 2004):</a:t>
            </a:r>
            <a:endParaRPr>
              <a:solidFill>
                <a:schemeClr val="dk1"/>
              </a:solidFill>
            </a:endParaRPr>
          </a:p>
          <a:p>
            <a:pPr marL="62865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Antecedent - The clause sharing identity with the ellipsis site</a:t>
            </a:r>
            <a:endParaRPr sz="1800">
              <a:solidFill>
                <a:schemeClr val="dk1"/>
              </a:solidFill>
            </a:endParaRPr>
          </a:p>
          <a:p>
            <a:pPr marL="62865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Correlate - The constituent in the antecedent which contrasts with the remnant</a:t>
            </a:r>
            <a:endParaRPr sz="1800">
              <a:solidFill>
                <a:schemeClr val="dk1"/>
              </a:solidFill>
            </a:endParaRPr>
          </a:p>
          <a:p>
            <a:pPr marL="62865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Particle - e.g. a coordinating connective, negation, a modal, or a focus particle (2)</a:t>
            </a:r>
            <a:endParaRPr sz="1800">
              <a:solidFill>
                <a:schemeClr val="dk1"/>
              </a:solidFill>
            </a:endParaRPr>
          </a:p>
          <a:p>
            <a:pPr marL="62865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Remnant - The constituent which ‘escapes’ ellipsis</a:t>
            </a:r>
            <a:endParaRPr sz="1800">
              <a:solidFill>
                <a:schemeClr val="dk1"/>
              </a:solidFill>
            </a:endParaRPr>
          </a:p>
          <a:p>
            <a:pPr marL="62865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Ellipsis - silent recoverable structure</a:t>
            </a:r>
            <a:endParaRPr sz="18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(3)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614850" y="3758425"/>
            <a:ext cx="7622100" cy="9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[</a:t>
            </a:r>
            <a:r>
              <a:rPr lang="en" sz="1800" i="1">
                <a:latin typeface="Times New Roman"/>
                <a:ea typeface="Times New Roman"/>
                <a:cs typeface="Times New Roman"/>
                <a:sym typeface="Times New Roman"/>
              </a:rPr>
              <a:t>Alan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likes to drink whiskey], but </a:t>
            </a:r>
            <a:r>
              <a:rPr lang="en" sz="1800" b="1">
                <a:latin typeface="Times New Roman"/>
                <a:ea typeface="Times New Roman"/>
                <a:cs typeface="Times New Roman"/>
                <a:sym typeface="Times New Roman"/>
              </a:rPr>
              <a:t>not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800" i="1">
                <a:latin typeface="Times New Roman"/>
                <a:ea typeface="Times New Roman"/>
                <a:cs typeface="Times New Roman"/>
                <a:sym typeface="Times New Roman"/>
              </a:rPr>
              <a:t>Sally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" sz="1800" strike="sngStrike">
                <a:latin typeface="Times New Roman"/>
                <a:ea typeface="Times New Roman"/>
                <a:cs typeface="Times New Roman"/>
                <a:sym typeface="Times New Roman"/>
              </a:rPr>
              <a:t>likes to drink whiskey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45720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(based on Hankamer and Sag 1976:409)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16"/>
          <p:cNvSpPr/>
          <p:nvPr/>
        </p:nvSpPr>
        <p:spPr>
          <a:xfrm rot="5400000">
            <a:off x="2040550" y="2855175"/>
            <a:ext cx="57900" cy="2596200"/>
          </a:xfrm>
          <a:prstGeom prst="leftBrace">
            <a:avLst>
              <a:gd name="adj1" fmla="val 116608"/>
              <a:gd name="adj2" fmla="val 49732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16"/>
          <p:cNvSpPr/>
          <p:nvPr/>
        </p:nvSpPr>
        <p:spPr>
          <a:xfrm rot="5400000">
            <a:off x="4544850" y="3951700"/>
            <a:ext cx="73800" cy="437700"/>
          </a:xfrm>
          <a:prstGeom prst="leftBrace">
            <a:avLst>
              <a:gd name="adj1" fmla="val 38719"/>
              <a:gd name="adj2" fmla="val 5000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16"/>
          <p:cNvSpPr/>
          <p:nvPr/>
        </p:nvSpPr>
        <p:spPr>
          <a:xfrm rot="5400000">
            <a:off x="5925800" y="3175150"/>
            <a:ext cx="81000" cy="1964400"/>
          </a:xfrm>
          <a:prstGeom prst="leftBrace">
            <a:avLst>
              <a:gd name="adj1" fmla="val 64690"/>
              <a:gd name="adj2" fmla="val 50670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         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6"/>
          <p:cNvSpPr/>
          <p:nvPr/>
        </p:nvSpPr>
        <p:spPr>
          <a:xfrm rot="5400000">
            <a:off x="4009300" y="4032550"/>
            <a:ext cx="58500" cy="281700"/>
          </a:xfrm>
          <a:prstGeom prst="leftBrace">
            <a:avLst>
              <a:gd name="adj1" fmla="val 37136"/>
              <a:gd name="adj2" fmla="val 47676"/>
            </a:avLst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685800" y="3758425"/>
            <a:ext cx="7128000" cy="2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1800" i="1">
                <a:latin typeface="Times New Roman"/>
                <a:ea typeface="Times New Roman"/>
                <a:cs typeface="Times New Roman"/>
                <a:sym typeface="Times New Roman"/>
              </a:rPr>
              <a:t> Correlate</a:t>
            </a: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/Antecedent                 Prt.  Remn.             Ellipsis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3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References</a:t>
            </a:r>
            <a:endParaRPr/>
          </a:p>
        </p:txBody>
      </p:sp>
      <p:sp>
        <p:nvSpPr>
          <p:cNvPr id="320" name="Google Shape;320;p43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Baltin, M. (2010). The nonreality of doubly filled Comps.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 Inquiry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41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(2), 331-335.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Bhatt, R., &amp; Pancheva, R. (2002, March). A cross-constructional analysis of if clauses. In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Syntax Seminar: interface in the CP domain, Zentrum fur Allgemeine Sprachwissenschaft, Berlin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 (Vol. 9).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Bošković, Ž., &amp; Lasnik, H. (2003). On the distribution of null complementizers.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 Inquiry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34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(4), 527-546.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Depiante, M. A. (2000). The syntax of deep and surface anaphora: A study of null complement anaphora and stripping/bare argument ellipsis.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Gengel, K. (2008). Phases and ellipsis. In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PROCEEDINGS-NELS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 (Vol. 37, No. 1, p. 233).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Haegeman, L. (2003). Conditional clauses: External and internal syntax.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Mind &amp; Language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18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(4), 317-339.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Hagstrom, P. (2001). “Handout for CAS LX 523 Syntax II”.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Hankamer, J., &amp; Sag, I. (1976). Deep and surface anaphora.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 inquiry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7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(3), 391-428.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Lobeck, A. C. (1995).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Ellipsis: Functional heads, licensing, and identification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. Oxford University Press on Demand.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Merchant, J. (2001).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The syntax of silence: Sluicing, islands, and the theory of ellipsis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. Oxford University Press on Demand.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Merchant, J. (2005). Fragments and ellipsis.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Linguistics and philosophy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27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(6), 661-738.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Morris, A. (2008). Polarity ellipsis and negative stripping.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Unpublished manuscript. http://babel. ucsc. edu/~ hank/PolarityEllipsisandNegStripping. pdf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Nakao, C. (2009).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Island repair and non-repair by PF strategies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 (Doctoral dissertation).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Overfelt, J. (2018). Stripping in temporal adverbial constructions.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Proceedings of the Linguistic Society of America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3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(1), 68-1.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Potter, D. (2017).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The Island (In) Sensitivity of Stripping. 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(Doctoral dissertation).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Reinhart, T. (1991). Elliptic conjunctions-non-quantificational LF.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Rizzi, L. (1997). The fine structure of the left periphery. In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Elements of grammar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 (pp. 281-337). Springer, Dordrecht.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Rottman, I., &amp; Yoshida, M. (2013). Sluicing, idioms, and island repair.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 inquiry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44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(4), 651-668.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Wurmbrand, S. (2017). Stripping and topless complements.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Linguistic Inquiry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48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(2), 341-366.</a:t>
            </a:r>
            <a:endParaRPr sz="10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Yoshida, M., Nakao, C., &amp; Ortega-Santos, I. (2015). The syntax of why-stripping.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Natural Language &amp; Linguistic Theory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, </a:t>
            </a:r>
            <a:r>
              <a:rPr lang="en" sz="1000" i="1">
                <a:solidFill>
                  <a:srgbClr val="222222"/>
                </a:solidFill>
                <a:highlight>
                  <a:srgbClr val="FFFFFF"/>
                </a:highlight>
              </a:rPr>
              <a:t>33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(1), 323-370.</a:t>
            </a:r>
            <a:endParaRPr sz="1000"/>
          </a:p>
        </p:txBody>
      </p:sp>
      <p:sp>
        <p:nvSpPr>
          <p:cNvPr id="321" name="Google Shape;321;p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4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Argument for TP in ellipsis site</a:t>
            </a:r>
            <a:endParaRPr/>
          </a:p>
        </p:txBody>
      </p:sp>
      <p:sp>
        <p:nvSpPr>
          <p:cNvPr id="327" name="Google Shape;327;p44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Some accounts of Stripping argue for a [FocusP[VoiceP[...]] structure. (Weir 2012)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However, BCC effects suggest that A-mvmt through TP has taken place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</a:rPr>
              <a:t>(36)	  a. 	A: He</a:t>
            </a:r>
            <a:r>
              <a:rPr lang="en" baseline="-25000">
                <a:solidFill>
                  <a:srgbClr val="222222"/>
                </a:solidFill>
              </a:rPr>
              <a:t>1</a:t>
            </a:r>
            <a:r>
              <a:rPr lang="en">
                <a:solidFill>
                  <a:srgbClr val="222222"/>
                </a:solidFill>
              </a:rPr>
              <a:t> seems to Mary's friends to be a great linguist. 	(Hunter &amp; Yoshida 2016)</a:t>
            </a:r>
            <a:endParaRPr>
              <a:solidFill>
                <a:srgbClr val="222222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</a:rPr>
              <a:t>     	B: *Not to John</a:t>
            </a:r>
            <a:r>
              <a:rPr lang="en" baseline="-25000">
                <a:solidFill>
                  <a:srgbClr val="222222"/>
                </a:solidFill>
              </a:rPr>
              <a:t>1</a:t>
            </a:r>
            <a:r>
              <a:rPr lang="en">
                <a:solidFill>
                  <a:srgbClr val="222222"/>
                </a:solidFill>
              </a:rPr>
              <a:t>'s friends.  </a:t>
            </a:r>
            <a:endParaRPr>
              <a:solidFill>
                <a:srgbClr val="222222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</a:rPr>
              <a:t>  b.  	A: It seems to Mary's friends that he</a:t>
            </a:r>
            <a:r>
              <a:rPr lang="en" baseline="-25000">
                <a:solidFill>
                  <a:srgbClr val="222222"/>
                </a:solidFill>
              </a:rPr>
              <a:t>1</a:t>
            </a:r>
            <a:r>
              <a:rPr lang="en">
                <a:solidFill>
                  <a:srgbClr val="222222"/>
                </a:solidFill>
              </a:rPr>
              <a:t> is a great linguist. 	</a:t>
            </a: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</a:rPr>
              <a:t>   		B: Not to John</a:t>
            </a:r>
            <a:r>
              <a:rPr lang="en" baseline="-25000">
                <a:solidFill>
                  <a:srgbClr val="222222"/>
                </a:solidFill>
              </a:rPr>
              <a:t>1</a:t>
            </a:r>
            <a:r>
              <a:rPr lang="en">
                <a:solidFill>
                  <a:srgbClr val="222222"/>
                </a:solidFill>
              </a:rPr>
              <a:t>'s friends.</a:t>
            </a: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(37)	a. A: He</a:t>
            </a:r>
            <a:r>
              <a:rPr lang="en" baseline="-25000">
                <a:solidFill>
                  <a:schemeClr val="dk1"/>
                </a:solidFill>
                <a:highlight>
                  <a:srgbClr val="FFFFFF"/>
                </a:highlight>
              </a:rPr>
              <a:t>1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 seems to some people to be a nice person. 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    B: *If to John</a:t>
            </a:r>
            <a:r>
              <a:rPr lang="en" baseline="-25000">
                <a:solidFill>
                  <a:schemeClr val="dk1"/>
                </a:solidFill>
                <a:highlight>
                  <a:srgbClr val="FFFFFF"/>
                </a:highlight>
              </a:rPr>
              <a:t>1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's classmates, they must not have played poker with him</a:t>
            </a:r>
            <a:r>
              <a:rPr lang="en" baseline="-25000">
                <a:solidFill>
                  <a:schemeClr val="dk1"/>
                </a:solidFill>
                <a:highlight>
                  <a:srgbClr val="FFFFFF"/>
                </a:highlight>
              </a:rPr>
              <a:t>1</a:t>
            </a: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. </a:t>
            </a: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b. A: It seems to some people that he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is a nice person. </a:t>
            </a:r>
            <a:endParaRPr>
              <a:solidFill>
                <a:schemeClr val="dk1"/>
              </a:solidFill>
            </a:endParaRPr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B: If to John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's classmates, then they must not have played poker with him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328" name="Google Shape;328;p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45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Spanish </a:t>
            </a:r>
            <a:r>
              <a:rPr lang="en" i="1"/>
              <a:t>que</a:t>
            </a:r>
            <a:r>
              <a:rPr lang="en"/>
              <a:t> in stripping</a:t>
            </a:r>
            <a:endParaRPr/>
          </a:p>
        </p:txBody>
      </p:sp>
      <p:sp>
        <p:nvSpPr>
          <p:cNvPr id="334" name="Google Shape;334;p45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Char char="●"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Spanish allows ellipsis under embedded finite complementizers (Weir 2014)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(38) A: ¿Quién robó los libros? 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                Who stole the books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 	B: Creo        que    tu      hijo.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           Think.1s     that your  son. 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sp>
        <p:nvSpPr>
          <p:cNvPr id="335" name="Google Shape;335;p4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32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6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Interrogative and other if-Stripping</a:t>
            </a:r>
            <a:endParaRPr/>
          </a:p>
        </p:txBody>
      </p:sp>
      <p:sp>
        <p:nvSpPr>
          <p:cNvPr id="341" name="Google Shape;341;p46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approach may overgenerate: Why isn’t Stripping observed in the following environments?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(39) 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*Mary said she would invite someone, but I didn't ask her if </a:t>
            </a:r>
            <a:r>
              <a:rPr lang="en" i="1">
                <a:solidFill>
                  <a:srgbClr val="222222"/>
                </a:solidFill>
                <a:highlight>
                  <a:srgbClr val="FFFFFF"/>
                </a:highlight>
              </a:rPr>
              <a:t>Bill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en" strike="sngStrike">
                <a:solidFill>
                  <a:srgbClr val="222222"/>
                </a:solidFill>
                <a:highlight>
                  <a:srgbClr val="FFFFFF"/>
                </a:highlight>
              </a:rPr>
              <a:t>she would invite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(40) *Mary said she would invite someone, I’d prefer if </a:t>
            </a:r>
            <a:r>
              <a:rPr lang="en" i="1">
                <a:solidFill>
                  <a:srgbClr val="222222"/>
                </a:solidFill>
                <a:highlight>
                  <a:srgbClr val="FFFFFF"/>
                </a:highlight>
              </a:rPr>
              <a:t>Bill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 </a:t>
            </a:r>
            <a:r>
              <a:rPr lang="en" strike="sngStrike">
                <a:solidFill>
                  <a:srgbClr val="222222"/>
                </a:solidFill>
                <a:highlight>
                  <a:srgbClr val="FFFFFF"/>
                </a:highlight>
              </a:rPr>
              <a:t>she would invite</a:t>
            </a:r>
            <a:r>
              <a:rPr lang="en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</p:txBody>
      </p:sp>
      <p:sp>
        <p:nvSpPr>
          <p:cNvPr id="342" name="Google Shape;342;p4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Deriving Stripping</a:t>
            </a: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111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Analyzed as focus raising of the ‘remnant’ and ellipsis of a clause (Hankamer &amp; Sag 1976, Depiante 2000, Merchant 2004, Nakao 2009)</a:t>
            </a: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The remnant ‘escapes’ the elided constituent via focus-fronting (4)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cxnSp>
        <p:nvCxnSpPr>
          <p:cNvPr id="90" name="Google Shape;90;p17"/>
          <p:cNvCxnSpPr/>
          <p:nvPr/>
        </p:nvCxnSpPr>
        <p:spPr>
          <a:xfrm rot="10800000" flipH="1">
            <a:off x="3219450" y="2907229"/>
            <a:ext cx="261300" cy="152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1" name="Google Shape;91;p17"/>
          <p:cNvCxnSpPr/>
          <p:nvPr/>
        </p:nvCxnSpPr>
        <p:spPr>
          <a:xfrm>
            <a:off x="3480740" y="2907221"/>
            <a:ext cx="272100" cy="1524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2" name="Google Shape;92;p17"/>
          <p:cNvGrpSpPr/>
          <p:nvPr/>
        </p:nvGrpSpPr>
        <p:grpSpPr>
          <a:xfrm>
            <a:off x="3505200" y="3331796"/>
            <a:ext cx="533390" cy="152408"/>
            <a:chOff x="3524250" y="3221546"/>
            <a:chExt cx="533390" cy="152408"/>
          </a:xfrm>
        </p:grpSpPr>
        <p:cxnSp>
          <p:nvCxnSpPr>
            <p:cNvPr id="93" name="Google Shape;93;p17"/>
            <p:cNvCxnSpPr/>
            <p:nvPr/>
          </p:nvCxnSpPr>
          <p:spPr>
            <a:xfrm rot="10800000" flipH="1">
              <a:off x="3524250" y="3221554"/>
              <a:ext cx="261300" cy="1524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4" name="Google Shape;94;p17"/>
            <p:cNvCxnSpPr/>
            <p:nvPr/>
          </p:nvCxnSpPr>
          <p:spPr>
            <a:xfrm>
              <a:off x="3785540" y="3221546"/>
              <a:ext cx="272100" cy="1524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95" name="Google Shape;95;p17"/>
          <p:cNvGrpSpPr/>
          <p:nvPr/>
        </p:nvGrpSpPr>
        <p:grpSpPr>
          <a:xfrm>
            <a:off x="3870150" y="3803921"/>
            <a:ext cx="522590" cy="178879"/>
            <a:chOff x="3815400" y="3756296"/>
            <a:chExt cx="522590" cy="178879"/>
          </a:xfrm>
        </p:grpSpPr>
        <p:cxnSp>
          <p:nvCxnSpPr>
            <p:cNvPr id="96" name="Google Shape;96;p17"/>
            <p:cNvCxnSpPr/>
            <p:nvPr/>
          </p:nvCxnSpPr>
          <p:spPr>
            <a:xfrm rot="10800000" flipH="1">
              <a:off x="3815400" y="3756375"/>
              <a:ext cx="255900" cy="1788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7" name="Google Shape;97;p17"/>
            <p:cNvCxnSpPr/>
            <p:nvPr/>
          </p:nvCxnSpPr>
          <p:spPr>
            <a:xfrm>
              <a:off x="4065890" y="3756296"/>
              <a:ext cx="272100" cy="152400"/>
            </a:xfrm>
            <a:prstGeom prst="straightConnector1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8" name="Google Shape;98;p17"/>
          <p:cNvSpPr txBox="1"/>
          <p:nvPr/>
        </p:nvSpPr>
        <p:spPr>
          <a:xfrm>
            <a:off x="3219450" y="2529950"/>
            <a:ext cx="5715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CP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7"/>
          <p:cNvSpPr txBox="1"/>
          <p:nvPr/>
        </p:nvSpPr>
        <p:spPr>
          <a:xfrm>
            <a:off x="3524250" y="2972700"/>
            <a:ext cx="621900" cy="1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C’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7"/>
          <p:cNvSpPr txBox="1"/>
          <p:nvPr/>
        </p:nvSpPr>
        <p:spPr>
          <a:xfrm>
            <a:off x="3870150" y="3444000"/>
            <a:ext cx="7428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TP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7"/>
          <p:cNvSpPr txBox="1"/>
          <p:nvPr/>
        </p:nvSpPr>
        <p:spPr>
          <a:xfrm>
            <a:off x="3219450" y="3444000"/>
            <a:ext cx="5715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endParaRPr sz="1800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7"/>
          <p:cNvSpPr/>
          <p:nvPr/>
        </p:nvSpPr>
        <p:spPr>
          <a:xfrm flipH="1">
            <a:off x="3870150" y="2687113"/>
            <a:ext cx="171600" cy="152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7"/>
          <p:cNvSpPr txBox="1"/>
          <p:nvPr/>
        </p:nvSpPr>
        <p:spPr>
          <a:xfrm>
            <a:off x="4046850" y="2534675"/>
            <a:ext cx="1269300" cy="3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Ellipsis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7"/>
          <p:cNvSpPr txBox="1"/>
          <p:nvPr/>
        </p:nvSpPr>
        <p:spPr>
          <a:xfrm>
            <a:off x="2295525" y="2972700"/>
            <a:ext cx="1030800" cy="38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Remnant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7"/>
          <p:cNvSpPr/>
          <p:nvPr/>
        </p:nvSpPr>
        <p:spPr>
          <a:xfrm>
            <a:off x="3583763" y="3327550"/>
            <a:ext cx="1095367" cy="798088"/>
          </a:xfrm>
          <a:custGeom>
            <a:avLst/>
            <a:gdLst/>
            <a:ahLst/>
            <a:cxnLst/>
            <a:rect l="l" t="t" r="r" b="b"/>
            <a:pathLst>
              <a:path w="65532" h="48768" extrusionOk="0">
                <a:moveTo>
                  <a:pt x="34290" y="0"/>
                </a:moveTo>
                <a:lnTo>
                  <a:pt x="0" y="21336"/>
                </a:lnTo>
                <a:lnTo>
                  <a:pt x="0" y="48768"/>
                </a:lnTo>
                <a:lnTo>
                  <a:pt x="65532" y="48768"/>
                </a:lnTo>
                <a:lnTo>
                  <a:pt x="65532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Google Shape;106;p17"/>
          <p:cNvSpPr/>
          <p:nvPr/>
        </p:nvSpPr>
        <p:spPr>
          <a:xfrm rot="-5400000">
            <a:off x="2897400" y="3087900"/>
            <a:ext cx="763800" cy="1251900"/>
          </a:xfrm>
          <a:prstGeom prst="bentArrow">
            <a:avLst>
              <a:gd name="adj1" fmla="val 5940"/>
              <a:gd name="adj2" fmla="val 8009"/>
              <a:gd name="adj3" fmla="val 21941"/>
              <a:gd name="adj4" fmla="val 41696"/>
            </a:avLst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7"/>
          <p:cNvSpPr txBox="1"/>
          <p:nvPr/>
        </p:nvSpPr>
        <p:spPr>
          <a:xfrm>
            <a:off x="3870150" y="3623325"/>
            <a:ext cx="8883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...</a:t>
            </a: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Embedded Stripping</a:t>
            </a:r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(5) </a:t>
            </a:r>
            <a:r>
              <a:rPr lang="en" i="1">
                <a:solidFill>
                  <a:schemeClr val="dk1"/>
                </a:solidFill>
              </a:rPr>
              <a:t>Embedded Stripping Generalization</a:t>
            </a: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     Stripping of embedded clauses is only possible when the embedded clause lacks a CP.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								(Wurmbrand 2017:344-5)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(6) Jane [loves to study rocks], and John says </a:t>
            </a:r>
            <a:r>
              <a:rPr lang="en" i="1">
                <a:solidFill>
                  <a:schemeClr val="dk1"/>
                </a:solidFill>
              </a:rPr>
              <a:t>geography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 i="1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John loves to study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t</a:t>
            </a:r>
            <a:r>
              <a:rPr lang="en" baseline="-25000">
                <a:solidFill>
                  <a:schemeClr val="dk1"/>
                </a:solidFill>
              </a:rPr>
              <a:t>1 </a:t>
            </a:r>
            <a:r>
              <a:rPr lang="en">
                <a:solidFill>
                  <a:schemeClr val="dk1"/>
                </a:solidFill>
              </a:rPr>
              <a:t>too. </a:t>
            </a:r>
            <a:endParaRPr>
              <a:solidFill>
                <a:schemeClr val="dk1"/>
              </a:solidFill>
            </a:endParaRPr>
          </a:p>
          <a:p>
            <a:pPr marL="228600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         	(Wurmbrand 2017:344, based on Lobeck 1995:27)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(7) *Jane [loves to study rocks], and John says </a:t>
            </a:r>
            <a:r>
              <a:rPr lang="en" b="1">
                <a:solidFill>
                  <a:schemeClr val="dk1"/>
                </a:solidFill>
              </a:rPr>
              <a:t>that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i="1">
                <a:solidFill>
                  <a:schemeClr val="dk1"/>
                </a:solidFill>
              </a:rPr>
              <a:t>geography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 i="1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John loves to study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t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too. </a:t>
            </a:r>
            <a:endParaRPr>
              <a:solidFill>
                <a:schemeClr val="dk1"/>
              </a:solidFill>
            </a:endParaRPr>
          </a:p>
          <a:p>
            <a:pPr marL="3200400" lvl="0" indent="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(Lobeck 1995:27)</a:t>
            </a:r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Implementing the ESG</a:t>
            </a:r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Assumes a derivation that proceeds via ‘Dynamic Phases’ (Chomsky 2000, Gengel 2006, Wurmbrand 2017) (8)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Assumes null complementizers signal the absence of a C projection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000000"/>
                </a:solidFill>
              </a:rPr>
              <a:t>Assumes ellipsis of TP (Merchant 2001, Merchant 2005, Nakao, 2009,  Yoshida, Nakao, &amp; Ortega Santos 2015)</a:t>
            </a: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Implementing the ESG (with ‘Dynamic Phases’)</a:t>
            </a:r>
            <a:r>
              <a:rPr lang="en" baseline="30000"/>
              <a:t>1</a:t>
            </a:r>
            <a:endParaRPr baseline="30000"/>
          </a:p>
        </p:txBody>
      </p:sp>
      <p:sp>
        <p:nvSpPr>
          <p:cNvPr id="127" name="Google Shape;127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cxnSp>
        <p:nvCxnSpPr>
          <p:cNvPr id="128" name="Google Shape;128;p20"/>
          <p:cNvCxnSpPr/>
          <p:nvPr/>
        </p:nvCxnSpPr>
        <p:spPr>
          <a:xfrm rot="10800000" flipH="1">
            <a:off x="1872010" y="1693967"/>
            <a:ext cx="3618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" name="Google Shape;129;p20"/>
          <p:cNvCxnSpPr/>
          <p:nvPr/>
        </p:nvCxnSpPr>
        <p:spPr>
          <a:xfrm>
            <a:off x="2233664" y="1694007"/>
            <a:ext cx="3765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0" name="Google Shape;130;p20"/>
          <p:cNvCxnSpPr/>
          <p:nvPr/>
        </p:nvCxnSpPr>
        <p:spPr>
          <a:xfrm rot="10800000" flipH="1">
            <a:off x="2293887" y="2176487"/>
            <a:ext cx="3618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1" name="Google Shape;131;p20"/>
          <p:cNvCxnSpPr/>
          <p:nvPr/>
        </p:nvCxnSpPr>
        <p:spPr>
          <a:xfrm>
            <a:off x="2655541" y="2176527"/>
            <a:ext cx="3765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2" name="Google Shape;132;p20"/>
          <p:cNvCxnSpPr/>
          <p:nvPr/>
        </p:nvCxnSpPr>
        <p:spPr>
          <a:xfrm rot="10800000" flipH="1">
            <a:off x="2676525" y="2600625"/>
            <a:ext cx="340500" cy="2283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Google Shape;133;p20"/>
          <p:cNvCxnSpPr/>
          <p:nvPr/>
        </p:nvCxnSpPr>
        <p:spPr>
          <a:xfrm>
            <a:off x="3009736" y="2600559"/>
            <a:ext cx="3765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Google Shape;134;p20"/>
          <p:cNvCxnSpPr/>
          <p:nvPr/>
        </p:nvCxnSpPr>
        <p:spPr>
          <a:xfrm rot="10800000" flipH="1">
            <a:off x="3009749" y="3024553"/>
            <a:ext cx="3618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5" name="Google Shape;135;p20"/>
          <p:cNvCxnSpPr/>
          <p:nvPr/>
        </p:nvCxnSpPr>
        <p:spPr>
          <a:xfrm>
            <a:off x="3371404" y="3024592"/>
            <a:ext cx="376500" cy="234000"/>
          </a:xfrm>
          <a:prstGeom prst="straightConnector1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6" name="Google Shape;136;p20"/>
          <p:cNvSpPr txBox="1"/>
          <p:nvPr/>
        </p:nvSpPr>
        <p:spPr>
          <a:xfrm>
            <a:off x="2019833" y="1291893"/>
            <a:ext cx="5904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CP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20"/>
          <p:cNvSpPr txBox="1"/>
          <p:nvPr/>
        </p:nvSpPr>
        <p:spPr>
          <a:xfrm>
            <a:off x="2363750" y="1794523"/>
            <a:ext cx="791100" cy="3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C’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2676604" y="2293579"/>
            <a:ext cx="10281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FocusP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20"/>
          <p:cNvSpPr txBox="1"/>
          <p:nvPr/>
        </p:nvSpPr>
        <p:spPr>
          <a:xfrm>
            <a:off x="3126150" y="2703063"/>
            <a:ext cx="8670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Focus’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20"/>
          <p:cNvSpPr txBox="1"/>
          <p:nvPr/>
        </p:nvSpPr>
        <p:spPr>
          <a:xfrm>
            <a:off x="3516438" y="3185998"/>
            <a:ext cx="7911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TP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1713000" y="2293587"/>
            <a:ext cx="7911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latin typeface="Times New Roman"/>
                <a:ea typeface="Times New Roman"/>
                <a:cs typeface="Times New Roman"/>
                <a:sym typeface="Times New Roman"/>
              </a:rPr>
              <a:t>That</a:t>
            </a:r>
            <a:endParaRPr sz="1800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2380200" y="3186000"/>
            <a:ext cx="8670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Focus</a:t>
            </a:r>
            <a:r>
              <a:rPr lang="en" sz="1800" baseline="30000"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endParaRPr sz="1800" baseline="30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20"/>
          <p:cNvSpPr/>
          <p:nvPr/>
        </p:nvSpPr>
        <p:spPr>
          <a:xfrm>
            <a:off x="3516438" y="3258597"/>
            <a:ext cx="517800" cy="4968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0"/>
          <p:cNvSpPr/>
          <p:nvPr/>
        </p:nvSpPr>
        <p:spPr>
          <a:xfrm flipH="1">
            <a:off x="2725020" y="1379547"/>
            <a:ext cx="237600" cy="7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0"/>
          <p:cNvSpPr/>
          <p:nvPr/>
        </p:nvSpPr>
        <p:spPr>
          <a:xfrm flipH="1">
            <a:off x="2725020" y="1620750"/>
            <a:ext cx="237600" cy="7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0"/>
          <p:cNvSpPr txBox="1"/>
          <p:nvPr/>
        </p:nvSpPr>
        <p:spPr>
          <a:xfrm>
            <a:off x="3024700" y="1179025"/>
            <a:ext cx="2071200" cy="58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SOD with CP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SOD with null CP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1875375" y="2714025"/>
            <a:ext cx="11988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Remnant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20"/>
          <p:cNvSpPr/>
          <p:nvPr/>
        </p:nvSpPr>
        <p:spPr>
          <a:xfrm>
            <a:off x="1650650" y="2242250"/>
            <a:ext cx="2435497" cy="1871594"/>
          </a:xfrm>
          <a:custGeom>
            <a:avLst/>
            <a:gdLst/>
            <a:ahLst/>
            <a:cxnLst/>
            <a:rect l="l" t="t" r="r" b="b"/>
            <a:pathLst>
              <a:path w="65532" h="48768" extrusionOk="0">
                <a:moveTo>
                  <a:pt x="34290" y="0"/>
                </a:moveTo>
                <a:lnTo>
                  <a:pt x="0" y="21336"/>
                </a:lnTo>
                <a:lnTo>
                  <a:pt x="0" y="48768"/>
                </a:lnTo>
                <a:lnTo>
                  <a:pt x="65532" y="48768"/>
                </a:lnTo>
                <a:lnTo>
                  <a:pt x="65532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9" name="Google Shape;149;p20"/>
          <p:cNvSpPr txBox="1"/>
          <p:nvPr/>
        </p:nvSpPr>
        <p:spPr>
          <a:xfrm>
            <a:off x="409575" y="1225375"/>
            <a:ext cx="57150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(8)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Google Shape;150;p20"/>
          <p:cNvSpPr txBox="1"/>
          <p:nvPr/>
        </p:nvSpPr>
        <p:spPr>
          <a:xfrm>
            <a:off x="457200" y="4690900"/>
            <a:ext cx="7886700" cy="2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aseline="30000">
                <a:solidFill>
                  <a:srgbClr val="222222"/>
                </a:solidFill>
                <a:highlight>
                  <a:srgbClr val="FFFFFF"/>
                </a:highlight>
              </a:rPr>
              <a:t>1</a:t>
            </a:r>
            <a:r>
              <a:rPr lang="en" sz="1000">
                <a:solidFill>
                  <a:srgbClr val="222222"/>
                </a:solidFill>
                <a:highlight>
                  <a:srgbClr val="FFFFFF"/>
                </a:highlight>
              </a:rPr>
              <a:t>Chomsky (2000/2001),Gengel, K. (2008), Wurmbrand 2017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If-stripping</a:t>
            </a:r>
            <a:endParaRPr/>
          </a:p>
        </p:txBody>
      </p:sp>
      <p:sp>
        <p:nvSpPr>
          <p:cNvPr id="156" name="Google Shape;156;p21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Recall (7):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*Jane [loves to study rocks], and John says </a:t>
            </a:r>
            <a:r>
              <a:rPr lang="en" b="1">
                <a:solidFill>
                  <a:schemeClr val="dk1"/>
                </a:solidFill>
              </a:rPr>
              <a:t>that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i="1">
                <a:solidFill>
                  <a:schemeClr val="dk1"/>
                </a:solidFill>
              </a:rPr>
              <a:t>geography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 i="1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John loves to study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t</a:t>
            </a:r>
            <a:r>
              <a:rPr lang="en" baseline="-25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 too. 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>
                <a:solidFill>
                  <a:schemeClr val="dk1"/>
                </a:solidFill>
              </a:rPr>
            </a:br>
            <a:r>
              <a:rPr lang="en">
                <a:solidFill>
                  <a:schemeClr val="dk1"/>
                </a:solidFill>
              </a:rPr>
              <a:t>Now, consider (8):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(8) [John is bringing drinks]. If </a:t>
            </a:r>
            <a:r>
              <a:rPr lang="en" i="1">
                <a:solidFill>
                  <a:schemeClr val="dk1"/>
                </a:solidFill>
              </a:rPr>
              <a:t>whiskey</a:t>
            </a:r>
            <a:r>
              <a:rPr lang="en" baseline="-25000">
                <a:solidFill>
                  <a:schemeClr val="dk1"/>
                </a:solidFill>
              </a:rPr>
              <a:t>i</a:t>
            </a:r>
            <a:r>
              <a:rPr lang="en">
                <a:solidFill>
                  <a:schemeClr val="dk1"/>
                </a:solidFill>
              </a:rPr>
              <a:t> </a:t>
            </a:r>
            <a:r>
              <a:rPr lang="en" strike="sngStrike">
                <a:solidFill>
                  <a:schemeClr val="dk1"/>
                </a:solidFill>
              </a:rPr>
              <a:t>John is bringing t</a:t>
            </a:r>
            <a:r>
              <a:rPr lang="en" baseline="-25000">
                <a:solidFill>
                  <a:schemeClr val="dk1"/>
                </a:solidFill>
              </a:rPr>
              <a:t>i</a:t>
            </a:r>
            <a:r>
              <a:rPr lang="en">
                <a:solidFill>
                  <a:schemeClr val="dk1"/>
                </a:solidFill>
              </a:rPr>
              <a:t>, I’d like a smoky scotch.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So then, </a:t>
            </a:r>
            <a:r>
              <a:rPr lang="en" b="1">
                <a:solidFill>
                  <a:schemeClr val="dk1"/>
                </a:solidFill>
              </a:rPr>
              <a:t>what is the difference between </a:t>
            </a:r>
            <a:r>
              <a:rPr lang="en" b="1" i="1">
                <a:solidFill>
                  <a:schemeClr val="dk1"/>
                </a:solidFill>
              </a:rPr>
              <a:t>if</a:t>
            </a:r>
            <a:r>
              <a:rPr lang="en" b="1">
                <a:solidFill>
                  <a:schemeClr val="dk1"/>
                </a:solidFill>
              </a:rPr>
              <a:t> and </a:t>
            </a:r>
            <a:r>
              <a:rPr lang="en" b="1" i="1">
                <a:solidFill>
                  <a:schemeClr val="dk1"/>
                </a:solidFill>
              </a:rPr>
              <a:t>that</a:t>
            </a:r>
            <a:r>
              <a:rPr lang="en" b="1">
                <a:solidFill>
                  <a:schemeClr val="dk1"/>
                </a:solidFill>
              </a:rPr>
              <a:t>? </a:t>
            </a:r>
            <a:r>
              <a:rPr lang="en">
                <a:solidFill>
                  <a:schemeClr val="dk1"/>
                </a:solidFill>
              </a:rPr>
              <a:t>We call (8) if-stripping. 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7" name="Google Shape;157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"/>
          <p:cNvSpPr txBox="1">
            <a:spLocks noGrp="1"/>
          </p:cNvSpPr>
          <p:nvPr>
            <p:ph type="title"/>
          </p:nvPr>
        </p:nvSpPr>
        <p:spPr>
          <a:xfrm>
            <a:off x="205275" y="445025"/>
            <a:ext cx="8627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as a Complementizer</a:t>
            </a:r>
            <a:endParaRPr/>
          </a:p>
        </p:txBody>
      </p:sp>
      <p:sp>
        <p:nvSpPr>
          <p:cNvPr id="163" name="Google Shape;163;p22"/>
          <p:cNvSpPr txBox="1">
            <a:spLocks noGrp="1"/>
          </p:cNvSpPr>
          <p:nvPr>
            <p:ph type="body" idx="1"/>
          </p:nvPr>
        </p:nvSpPr>
        <p:spPr>
          <a:xfrm>
            <a:off x="205200" y="1152475"/>
            <a:ext cx="8627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Goal: to show that </a:t>
            </a:r>
            <a:r>
              <a:rPr lang="en" i="1"/>
              <a:t>if</a:t>
            </a:r>
            <a:r>
              <a:rPr lang="en"/>
              <a:t> behaves like a complementizer (and contradicts the ESG)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Heads (like verbs) select for type and number of complements.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	i. Heads engage in selectional relationships with their complements</a:t>
            </a:r>
            <a:endParaRPr/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ii. Heads and complements resist intervention by modifiers</a:t>
            </a:r>
            <a:endParaRPr/>
          </a:p>
          <a:p>
            <a:pPr marL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iii. Proform (e.g. ‘do so’) replacement replaces constituents (such as a head)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behaves like other assumed C-heads in other respects (e.g. </a:t>
            </a:r>
            <a:r>
              <a:rPr lang="en" i="1"/>
              <a:t>that</a:t>
            </a:r>
            <a:r>
              <a:rPr lang="en"/>
              <a:t>)</a:t>
            </a:r>
            <a:endParaRPr/>
          </a:p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i. Overt C does not license Subj-Aux Inversion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∴ If-clauses are a complement of a V, headed by a C-head, </a:t>
            </a:r>
            <a:r>
              <a:rPr lang="en" i="1"/>
              <a:t>if</a:t>
            </a:r>
            <a:r>
              <a:rPr lang="en"/>
              <a:t>,</a:t>
            </a:r>
            <a:r>
              <a:rPr lang="en" i="1"/>
              <a:t> </a:t>
            </a:r>
            <a:r>
              <a:rPr lang="en"/>
              <a:t>and must be embedded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64" name="Google Shape;164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rthwester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2015</Words>
  <Application>Microsoft Macintosh PowerPoint</Application>
  <PresentationFormat>On-screen Show (16:9)</PresentationFormat>
  <Paragraphs>307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Times New Roman</vt:lpstr>
      <vt:lpstr>Northwestern</vt:lpstr>
      <vt:lpstr>What can if-stripping tell us about ellipsis?</vt:lpstr>
      <vt:lpstr>What is Stripping?</vt:lpstr>
      <vt:lpstr>Terms of Stripping</vt:lpstr>
      <vt:lpstr>Deriving Stripping</vt:lpstr>
      <vt:lpstr>Embedded Stripping</vt:lpstr>
      <vt:lpstr>Implementing the ESG</vt:lpstr>
      <vt:lpstr>Implementing the ESG (with ‘Dynamic Phases’)1</vt:lpstr>
      <vt:lpstr>If-stripping</vt:lpstr>
      <vt:lpstr>If as a Complementizer</vt:lpstr>
      <vt:lpstr>If as a Complementizer</vt:lpstr>
      <vt:lpstr>If as a Complementizer</vt:lpstr>
      <vt:lpstr>If as a Complementizer</vt:lpstr>
      <vt:lpstr>Interim Summary</vt:lpstr>
      <vt:lpstr>If-stripping as genuine ellipsis</vt:lpstr>
      <vt:lpstr>If-stripping as genuine ellipsis</vt:lpstr>
      <vt:lpstr>If-stripping as genuine ellipsis</vt:lpstr>
      <vt:lpstr>If-stripping as genuine ellipsis</vt:lpstr>
      <vt:lpstr>If-stripping as genuine ellipsis</vt:lpstr>
      <vt:lpstr>Interim Summary</vt:lpstr>
      <vt:lpstr>A new analysis of if-stripping</vt:lpstr>
      <vt:lpstr>Deriving if-stripping</vt:lpstr>
      <vt:lpstr>Focus Fronting</vt:lpstr>
      <vt:lpstr>Deletion of FinP</vt:lpstr>
      <vt:lpstr>Deletion of FinP</vt:lpstr>
      <vt:lpstr>Deletion of FinP</vt:lpstr>
      <vt:lpstr>Variable C-head Positions</vt:lpstr>
      <vt:lpstr>Embedded Focalization</vt:lpstr>
      <vt:lpstr>Summary</vt:lpstr>
      <vt:lpstr>PowerPoint Presentation</vt:lpstr>
      <vt:lpstr>References</vt:lpstr>
      <vt:lpstr>Argument for TP in ellipsis site</vt:lpstr>
      <vt:lpstr>Spanish que in stripping</vt:lpstr>
      <vt:lpstr>Interrogative and other if-Stripping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can if-stripping tell us about ellipsis?</dc:title>
  <cp:lastModifiedBy>Ethan Charles Myers</cp:lastModifiedBy>
  <cp:revision>1</cp:revision>
  <dcterms:modified xsi:type="dcterms:W3CDTF">2019-06-11T06:23:59Z</dcterms:modified>
</cp:coreProperties>
</file>